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5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4666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Exploratory Data Analysis of New York City TLC Data</a:t>
            </a:r>
            <a:endParaRPr/>
          </a:p>
        </p:txBody>
      </p:sp>
      <p:sp>
        <p:nvSpPr>
          <p:cNvPr id="158" name="Google Shape;158;p8"/>
          <p:cNvSpPr txBox="1">
            <a:spLocks noGrp="1"/>
          </p:cNvSpPr>
          <p:nvPr>
            <p:ph type="subTitle" idx="1"/>
          </p:nvPr>
        </p:nvSpPr>
        <p:spPr>
          <a:xfrm>
            <a:off x="2030475" y="914875"/>
            <a:ext cx="3732900" cy="609367"/>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b="1" dirty="0"/>
              <a:t>Executive summary report</a:t>
            </a:r>
            <a:endParaRPr b="1" dirty="0"/>
          </a:p>
          <a:p>
            <a:pPr marL="0" lvl="0" indent="0" algn="ctr" rtl="0">
              <a:spcBef>
                <a:spcPts val="0"/>
              </a:spcBef>
              <a:spcAft>
                <a:spcPts val="0"/>
              </a:spcAft>
              <a:buClr>
                <a:schemeClr val="dk1"/>
              </a:buClr>
              <a:buSzPts val="1100"/>
              <a:buFont typeface="Arial"/>
              <a:buNone/>
            </a:pPr>
            <a:r>
              <a:rPr lang="en"/>
              <a:t>Prepared by </a:t>
            </a:r>
            <a:r>
              <a:rPr lang="en" b="1"/>
              <a:t>Automatidata</a:t>
            </a:r>
            <a:endParaRPr b="1" dirty="0"/>
          </a:p>
        </p:txBody>
      </p:sp>
      <p:sp>
        <p:nvSpPr>
          <p:cNvPr id="159" name="Google Shape;159;p8"/>
          <p:cNvSpPr txBox="1"/>
          <p:nvPr/>
        </p:nvSpPr>
        <p:spPr>
          <a:xfrm>
            <a:off x="188700" y="7790775"/>
            <a:ext cx="3017700" cy="189664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Times New Roman" panose="02020603050405020304" pitchFamily="18" charset="0"/>
                <a:ea typeface="Google Sans"/>
                <a:cs typeface="Times New Roman" panose="02020603050405020304" pitchFamily="18" charset="0"/>
                <a:sym typeface="Google Sans"/>
              </a:rPr>
              <a:t>Keys to success</a:t>
            </a:r>
            <a:endParaRPr sz="1200" b="1" dirty="0">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Ensuring with New York City TLC that the sample provided is an accurate reflection of their data as a whole.</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Plan for handling other outliers, such as low trip distance paired with high costs.</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0" algn="l" rtl="0">
              <a:spcBef>
                <a:spcPts val="1000"/>
              </a:spcBef>
              <a:spcAft>
                <a:spcPts val="0"/>
              </a:spcAft>
              <a:buNone/>
            </a:pP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60" name="Google Shape;160;p8"/>
          <p:cNvSpPr txBox="1"/>
          <p:nvPr/>
        </p:nvSpPr>
        <p:spPr>
          <a:xfrm>
            <a:off x="163725" y="4024075"/>
            <a:ext cx="3017700" cy="3293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Times New Roman" panose="02020603050405020304" pitchFamily="18" charset="0"/>
                <a:ea typeface="Google Sans"/>
                <a:cs typeface="Times New Roman" panose="02020603050405020304" pitchFamily="18" charset="0"/>
                <a:sym typeface="Google Sans"/>
              </a:rPr>
              <a:t>The Problem:</a:t>
            </a: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 After running initial exploratory data analysis (EDA) on a sample of the data provided by New York City TLC, it is clear that some of the data will prove an obstacle for accurate ride fare prediction. Namely, trips that have a total cost entered, but a total distance of “0.” At this point, our analysis indicates these to be anomalies or outliers that need to be factored into the algorithm or removed completely.</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61" name="Google Shape;161;p8"/>
          <p:cNvSpPr txBox="1"/>
          <p:nvPr/>
        </p:nvSpPr>
        <p:spPr>
          <a:xfrm>
            <a:off x="188700" y="6786325"/>
            <a:ext cx="3017700" cy="104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Times New Roman" panose="02020603050405020304" pitchFamily="18" charset="0"/>
                <a:ea typeface="Google Sans"/>
                <a:cs typeface="Times New Roman" panose="02020603050405020304" pitchFamily="18" charset="0"/>
                <a:sym typeface="Google Sans"/>
              </a:rPr>
              <a:t>Proposed solution: </a:t>
            </a: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After analysis, we recommend removing outliers with a total distanced recorded of 0. </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62" name="Google Shape;162;p8"/>
          <p:cNvSpPr txBox="1"/>
          <p:nvPr/>
        </p:nvSpPr>
        <p:spPr>
          <a:xfrm>
            <a:off x="287625" y="1859125"/>
            <a:ext cx="7309500" cy="57397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The NYC Taxi &amp; Limousine Commission has contracted with Automatidata to build a regression model that predicts taxi cab ride fares. In this part of the project, the data needs to be analyzed, explored, cleaned and structured prior to any modeling.</a:t>
            </a:r>
            <a:endParaRPr dirty="0">
              <a:solidFill>
                <a:schemeClr val="dk2"/>
              </a:solidFill>
              <a:latin typeface="Times New Roman" panose="02020603050405020304" pitchFamily="18" charset="0"/>
              <a:ea typeface="Google Sans"/>
              <a:cs typeface="Times New Roman" panose="02020603050405020304" pitchFamily="18" charset="0"/>
              <a:sym typeface="Google Sans"/>
            </a:endParaRPr>
          </a:p>
        </p:txBody>
      </p:sp>
      <p:sp>
        <p:nvSpPr>
          <p:cNvPr id="163" name="Google Shape;163;p8"/>
          <p:cNvSpPr txBox="1"/>
          <p:nvPr/>
        </p:nvSpPr>
        <p:spPr>
          <a:xfrm>
            <a:off x="3295650" y="7531200"/>
            <a:ext cx="4301400" cy="22320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00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Determine any unusual data points that could pose a problem for future analysis in predicting trip fares.</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914400" lvl="1" indent="-298450" algn="l" rtl="0">
              <a:lnSpc>
                <a:spcPct val="150000"/>
              </a:lnSpc>
              <a:spcBef>
                <a:spcPts val="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For example, locations that have longer durations.</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50000"/>
              </a:lnSpc>
              <a:spcBef>
                <a:spcPts val="1000"/>
              </a:spcBef>
              <a:spcAft>
                <a:spcPts val="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Determine the variables that have the largest impact on trip fares.</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a:p>
            <a:pPr marL="457200" lvl="0" indent="-298450" algn="l" rtl="0">
              <a:lnSpc>
                <a:spcPct val="150000"/>
              </a:lnSpc>
              <a:spcBef>
                <a:spcPts val="1000"/>
              </a:spcBef>
              <a:spcAft>
                <a:spcPts val="1000"/>
              </a:spcAft>
              <a:buClr>
                <a:schemeClr val="accent2"/>
              </a:buClr>
              <a:buSzPts val="1100"/>
              <a:buFont typeface="Google Sans"/>
              <a:buChar char="●"/>
            </a:pPr>
            <a:r>
              <a:rPr lang="en" sz="1100" dirty="0">
                <a:solidFill>
                  <a:schemeClr val="accent2"/>
                </a:solidFill>
                <a:latin typeface="Times New Roman" panose="02020603050405020304" pitchFamily="18" charset="0"/>
                <a:ea typeface="Google Sans"/>
                <a:cs typeface="Times New Roman" panose="02020603050405020304" pitchFamily="18" charset="0"/>
                <a:sym typeface="Google Sans"/>
              </a:rPr>
              <a:t>Filter down to consider the most relevant variables for running regression, statistical analysis, and parameter tuning.</a:t>
            </a:r>
            <a:endParaRPr sz="1100" dirty="0">
              <a:solidFill>
                <a:schemeClr val="accent2"/>
              </a:solidFill>
              <a:latin typeface="Times New Roman" panose="02020603050405020304" pitchFamily="18" charset="0"/>
              <a:ea typeface="Google Sans"/>
              <a:cs typeface="Times New Roman" panose="02020603050405020304" pitchFamily="18" charset="0"/>
              <a:sym typeface="Google Sans"/>
            </a:endParaRPr>
          </a:p>
        </p:txBody>
      </p:sp>
      <p:sp>
        <p:nvSpPr>
          <p:cNvPr id="164" name="Google Shape;164;p8"/>
          <p:cNvSpPr txBox="1"/>
          <p:nvPr/>
        </p:nvSpPr>
        <p:spPr>
          <a:xfrm>
            <a:off x="3385250" y="6710125"/>
            <a:ext cx="420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Alt Text: Graph displaying New York City TLC data plotting variables for total distance and total amount.</a:t>
            </a:r>
            <a:endParaRPr sz="800">
              <a:latin typeface="Google Sans"/>
              <a:ea typeface="Google Sans"/>
              <a:cs typeface="Google Sans"/>
              <a:sym typeface="Google Sans"/>
            </a:endParaRPr>
          </a:p>
        </p:txBody>
      </p:sp>
      <p:sp>
        <p:nvSpPr>
          <p:cNvPr id="165" name="Google Shape;165;p8"/>
          <p:cNvSpPr txBox="1"/>
          <p:nvPr/>
        </p:nvSpPr>
        <p:spPr>
          <a:xfrm rot="-5400000">
            <a:off x="3144750" y="5083412"/>
            <a:ext cx="914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Trip Distance</a:t>
            </a:r>
            <a:endParaRPr sz="800" b="1">
              <a:latin typeface="Google Sans"/>
              <a:ea typeface="Google Sans"/>
              <a:cs typeface="Google Sans"/>
              <a:sym typeface="Google Sans"/>
            </a:endParaRPr>
          </a:p>
        </p:txBody>
      </p:sp>
      <p:sp>
        <p:nvSpPr>
          <p:cNvPr id="166" name="Google Shape;166;p8"/>
          <p:cNvSpPr txBox="1"/>
          <p:nvPr/>
        </p:nvSpPr>
        <p:spPr>
          <a:xfrm>
            <a:off x="5233638" y="6539425"/>
            <a:ext cx="992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Total Amount</a:t>
            </a:r>
            <a:endParaRPr sz="800" b="1">
              <a:latin typeface="Google Sans"/>
              <a:ea typeface="Google Sans"/>
              <a:cs typeface="Google Sans"/>
              <a:sym typeface="Google Sans"/>
            </a:endParaRPr>
          </a:p>
        </p:txBody>
      </p:sp>
      <p:sp>
        <p:nvSpPr>
          <p:cNvPr id="167" name="Google Shape;167;p8"/>
          <p:cNvSpPr txBox="1"/>
          <p:nvPr/>
        </p:nvSpPr>
        <p:spPr>
          <a:xfrm>
            <a:off x="3537650" y="3357325"/>
            <a:ext cx="4204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Times New Roman" panose="02020603050405020304" pitchFamily="18" charset="0"/>
                <a:ea typeface="Google Sans"/>
                <a:cs typeface="Times New Roman" panose="02020603050405020304" pitchFamily="18" charset="0"/>
                <a:sym typeface="Google Sans"/>
              </a:rPr>
              <a:t>As a result of the conducted exploratory data analysis, the Automatidata data team considered trip distance and total amount as key variables to depict a taxi cab ride. The provided scatter plot shows the relationship between the two variables. This scatter plot was created in Tableau to enhance the provided visualization.</a:t>
            </a:r>
            <a:endParaRPr sz="800" dirty="0">
              <a:latin typeface="Times New Roman" panose="02020603050405020304" pitchFamily="18" charset="0"/>
              <a:ea typeface="Google Sans"/>
              <a:cs typeface="Times New Roman" panose="02020603050405020304" pitchFamily="18" charset="0"/>
              <a:sym typeface="Google Sans"/>
            </a:endParaRPr>
          </a:p>
        </p:txBody>
      </p:sp>
      <p:pic>
        <p:nvPicPr>
          <p:cNvPr id="168" name="Google Shape;168;p8"/>
          <p:cNvPicPr preferRelativeResize="0"/>
          <p:nvPr/>
        </p:nvPicPr>
        <p:blipFill rotWithShape="1">
          <a:blip r:embed="rId3">
            <a:alphaModFix/>
          </a:blip>
          <a:srcRect l="3735" t="8058" b="2399"/>
          <a:stretch/>
        </p:blipFill>
        <p:spPr>
          <a:xfrm>
            <a:off x="3755850" y="4068650"/>
            <a:ext cx="3732900" cy="243691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343</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Work Sans</vt:lpstr>
      <vt:lpstr>Google Sans SemiBold</vt:lpstr>
      <vt:lpstr>Roboto</vt:lpstr>
      <vt:lpstr>Google Sans</vt:lpstr>
      <vt:lpstr>Times New Roman</vt:lpstr>
      <vt:lpstr>Simple Light</vt:lpstr>
      <vt:lpstr>Exploratory Data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of New York City TLC Data</dc:title>
  <cp:lastModifiedBy>SWAPNIL BUDD</cp:lastModifiedBy>
  <cp:revision>2</cp:revision>
  <dcterms:modified xsi:type="dcterms:W3CDTF">2023-11-19T23:19:23Z</dcterms:modified>
</cp:coreProperties>
</file>